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81" r:id="rId7"/>
    <p:sldId id="272" r:id="rId8"/>
    <p:sldId id="283" r:id="rId9"/>
    <p:sldId id="273" r:id="rId10"/>
    <p:sldId id="274" r:id="rId11"/>
    <p:sldId id="289" r:id="rId12"/>
    <p:sldId id="275" r:id="rId13"/>
    <p:sldId id="276" r:id="rId14"/>
    <p:sldId id="284" r:id="rId15"/>
    <p:sldId id="277" r:id="rId16"/>
    <p:sldId id="278" r:id="rId17"/>
    <p:sldId id="286" r:id="rId18"/>
    <p:sldId id="285" r:id="rId19"/>
    <p:sldId id="279" r:id="rId20"/>
    <p:sldId id="290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7291E-D977-47A3-9F79-5134FEFA5FDB}" v="4" dt="2024-11-14T16:56:28.995"/>
    <p1510:client id="{F1F8027D-B177-453E-BECF-88BFFED3301C}" v="527" dt="2024-11-14T16:39:52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C38-16E0-8F13-7A16-C26CF3901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7C09C-5DD5-BE2A-3241-C24C1474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53F-6EEF-9D92-323D-2A51B074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5BB6-9BB7-FDBE-37EB-05641490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7106-C752-A717-2A31-8C06566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BEEE-8BA0-A0A7-2064-D17F9B0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7F16-36FD-27D9-827D-BC92D973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52C6-3734-1AB4-95C6-AAEA1B6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161-8948-AC98-9B0D-C6A685C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DC863-8F68-1CC3-D313-BFB5AA3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BC390-33D1-572E-262B-1E7D8D123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5A4B1-DC51-E195-606D-7FC71ACC2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6995-38BA-25F7-905B-20CD9FB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26A-2A2A-2263-BF26-ECD52CF4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2724-85AC-26C5-10B8-187888A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2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7431-3BC3-A2CE-139A-3806438C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D33-8B8B-9ABF-BCFD-4C54D5A5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131B-1932-0A83-A312-3C4CC06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99CA-00C3-A44F-EF0F-5F65FAC8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5E1A-9A70-B4F0-6315-B64963E2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981E-5DFC-5443-957B-0E471AD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4DE7-1F83-92F2-129B-5C9FBE5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8BB09-8569-C8A4-9A46-7CC39325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A400-5221-F876-8A89-E99DA5A4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14D8-ED68-4040-41B1-3146FBF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F81-F74B-2E81-F91B-DBB930B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F3F4-7DA4-7D58-5397-9221A87A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BA3D-01E2-B76D-80C6-A2208268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1E02-9287-9DF3-8EF8-5C21411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7DE9-5D4A-6224-043D-D4733A87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492E-D4E7-68B2-E64D-4F7F5DD2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8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58A-9552-4978-246E-910D380B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10CC-1FB4-873B-F62E-92D3E562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A8D3F-5052-265F-75EE-F0EB8AD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74A2-8E43-6873-6B3B-BA0A7FFA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0B9B-4346-DC3D-AFD4-3DCE345E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0F15-779B-BEA9-7EE2-D99DB67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D4438-AA52-FDFA-4185-DD196CEB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920EA-461C-03B4-83FF-9528524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4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CD3E-713A-0347-1205-61D4335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B308-D2A7-5EBF-4D7A-38450C30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C9042-4DD4-8E07-C794-D18CEE5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B2B39-2A2D-DBDD-D25D-F78A59C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D36D-D8A3-27B4-EB75-C114B2FF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769DE-B9A0-3959-2BCA-7635E26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3835-2FE7-E651-7A06-9D2DC68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3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642D-587C-C3A0-EA4F-AA03188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06EE-71D2-DB44-C2C8-DF874F66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1B91-41D1-A8A6-ABCE-4A40126E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3D8F-ED5A-74FD-7603-F577F819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053A-BB2C-2D6F-CFF1-8445169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BCE7F-C0D6-F2BD-1AE3-878BA74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1634-3F9E-E146-6855-9C5C0D0D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26367-CC0C-AB58-F2A1-203F7B985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1144-8D2E-B500-4B57-465728FC2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7568-9E7E-1496-2DB6-F60ECEBE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132-11E0-2978-8F57-0CA02AEE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38BF-6B9A-D577-F1D7-69B7F522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0F940-3286-C518-C45D-9EA111AA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066-6F58-50E9-31F2-BA5B167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6640-80E8-5889-86FA-C8BC96775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650CC-2EEB-443E-BDA3-5F6475C6528F}" type="datetimeFigureOut">
              <a:rPr lang="en-GB" smtClean="0"/>
              <a:t>21/11/2025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104F-90EA-F92A-BA6F-DCA5D8C0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E29F-4860-D6D1-CCB4-1DBA1E06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3BB2-CAAB-00E6-0383-B8463BE1E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BIO789P</a:t>
            </a:r>
            <a:br>
              <a:rPr lang="en-GB" dirty="0"/>
            </a:br>
            <a:r>
              <a:rPr lang="en-GB" dirty="0"/>
              <a:t>Biodiversity Survey &amp;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1C8-7251-472B-1BCE-1F747164F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Species distribution modelling</a:t>
            </a:r>
          </a:p>
          <a:p>
            <a:endParaRPr lang="en-GB" dirty="0"/>
          </a:p>
          <a:p>
            <a:r>
              <a:rPr lang="en-GB" dirty="0"/>
              <a:t>Joe White, Carolina Tovar, Moabe Fernandes, Felix Lim</a:t>
            </a:r>
          </a:p>
        </p:txBody>
      </p:sp>
    </p:spTree>
    <p:extLst>
      <p:ext uri="{BB962C8B-B14F-4D97-AF65-F5344CB8AC3E}">
        <p14:creationId xmlns:p14="http://schemas.microsoft.com/office/powerpoint/2010/main" val="209925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2AFC-CB5E-A52E-EF8E-2F8F98CA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22370-7D3B-A882-4143-9C40D513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30697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73E581-EA9A-E3CD-4C41-49A6357AC5CB}"/>
              </a:ext>
            </a:extLst>
          </p:cNvPr>
          <p:cNvSpPr txBox="1"/>
          <p:nvPr/>
        </p:nvSpPr>
        <p:spPr>
          <a:xfrm>
            <a:off x="5950068" y="5355450"/>
            <a:ext cx="28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sdm_metric_set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AA66BD4-0F3D-A2D2-660D-6373B95F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22FF-7B3E-4702-580E-FB183FA9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2" y="2022734"/>
            <a:ext cx="4709032" cy="4406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A434-3742-CF15-6214-6924DD04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68" y="3309417"/>
            <a:ext cx="5494108" cy="74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BFE06-3DB8-A353-669A-8211DF6BB498}"/>
              </a:ext>
            </a:extLst>
          </p:cNvPr>
          <p:cNvSpPr txBox="1"/>
          <p:nvPr/>
        </p:nvSpPr>
        <p:spPr>
          <a:xfrm>
            <a:off x="7781507" y="2507271"/>
            <a:ext cx="10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C634-DA32-8641-82FF-EFBC15876C3E}"/>
              </a:ext>
            </a:extLst>
          </p:cNvPr>
          <p:cNvSpPr txBox="1"/>
          <p:nvPr/>
        </p:nvSpPr>
        <p:spPr>
          <a:xfrm>
            <a:off x="7781507" y="4341864"/>
            <a:ext cx="289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Tuning &amp; selecting best parameters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based on AUC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90867-5D9B-F62E-8B64-0F5B82AFC08D}"/>
              </a:ext>
            </a:extLst>
          </p:cNvPr>
          <p:cNvCxnSpPr>
            <a:endCxn id="9" idx="2"/>
          </p:cNvCxnSpPr>
          <p:nvPr/>
        </p:nvCxnSpPr>
        <p:spPr>
          <a:xfrm flipV="1">
            <a:off x="7642459" y="2815048"/>
            <a:ext cx="677048" cy="494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00ED5-6B46-EA61-CE06-20F6EFDA7D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27159" y="4109105"/>
            <a:ext cx="638736" cy="232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DE12-2FA1-FF71-9DF5-CDBBD52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A00DEE-A4C5-53B1-72D4-D24967AEED94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5347C27-27DA-9C5F-A8DC-7B2934F4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5E459F-C73C-F4A9-B4A7-BC5F2768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3" y="2412631"/>
            <a:ext cx="8058289" cy="358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95B3F-2A3C-103F-1CA9-87C8054F26B2}"/>
              </a:ext>
            </a:extLst>
          </p:cNvPr>
          <p:cNvSpPr txBox="1"/>
          <p:nvPr/>
        </p:nvSpPr>
        <p:spPr>
          <a:xfrm>
            <a:off x="8780712" y="3187698"/>
            <a:ext cx="325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algorithms</a:t>
            </a:r>
          </a:p>
          <a:p>
            <a:r>
              <a:rPr lang="en-GB" dirty="0"/>
              <a:t>5 different sets of parameters </a:t>
            </a:r>
          </a:p>
          <a:p>
            <a:r>
              <a:rPr lang="en-GB" dirty="0"/>
              <a:t>= 15 models</a:t>
            </a:r>
          </a:p>
          <a:p>
            <a:endParaRPr lang="en-GB" dirty="0"/>
          </a:p>
          <a:p>
            <a:r>
              <a:rPr lang="en-GB" dirty="0"/>
              <a:t>We then select our best performing models based on the evaluation metrics and average the output</a:t>
            </a:r>
          </a:p>
        </p:txBody>
      </p:sp>
    </p:spTree>
    <p:extLst>
      <p:ext uri="{BB962C8B-B14F-4D97-AF65-F5344CB8AC3E}">
        <p14:creationId xmlns:p14="http://schemas.microsoft.com/office/powerpoint/2010/main" val="11409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0C58-ED8D-0057-A4D60DB4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2957C-1F7E-B457-5013-78398CF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05178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Reducing env. vars irrespective of information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Discarding informative environmental relationships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Identify variables based on biological relevance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ADC4E-C6DA-F26A-5790-0F6E038925D6}"/>
              </a:ext>
            </a:extLst>
          </p:cNvPr>
          <p:cNvSpPr txBox="1"/>
          <p:nvPr/>
        </p:nvSpPr>
        <p:spPr>
          <a:xfrm>
            <a:off x="7941363" y="2406334"/>
            <a:ext cx="289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plot_pres_vs_bg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715C6ED-9E36-FA65-5A13-624C3115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3FB4D5BE-CA2F-CEB2-BD9A-306D16083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2" y="3072846"/>
            <a:ext cx="4114514" cy="3022600"/>
          </a:xfrm>
          <a:prstGeom prst="rect">
            <a:avLst/>
          </a:prstGeom>
        </p:spPr>
      </p:pic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C0D4C574-C1D6-CEBE-E985-36126C7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921191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CC38-FBE0-3A40-E527-58E2FE7FCE62}"/>
              </a:ext>
            </a:extLst>
          </p:cNvPr>
          <p:cNvSpPr txBox="1"/>
          <p:nvPr/>
        </p:nvSpPr>
        <p:spPr>
          <a:xfrm>
            <a:off x="2794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https://doi.org/10.1111/geb.12684</a:t>
            </a:r>
          </a:p>
        </p:txBody>
      </p:sp>
    </p:spTree>
    <p:extLst>
      <p:ext uri="{BB962C8B-B14F-4D97-AF65-F5344CB8AC3E}">
        <p14:creationId xmlns:p14="http://schemas.microsoft.com/office/powerpoint/2010/main" val="4279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760B-B6CB-27BE-1D0E-8AC3C65F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60E583-A747-230E-028C-970A3C8C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0348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 Overly large study region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Violating assumptions on spatial equilibrium (e.g. dispersal opportunities)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biogeographic regions or carefully select area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892AFE-F592-9333-96F7-677831D85411}"/>
              </a:ext>
            </a:extLst>
          </p:cNvPr>
          <p:cNvSpPr txBox="1"/>
          <p:nvPr/>
        </p:nvSpPr>
        <p:spPr>
          <a:xfrm>
            <a:off x="1382823" y="2274254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biogeographic region</a:t>
            </a:r>
          </a:p>
          <a:p>
            <a:pPr algn="ctr"/>
            <a:r>
              <a:rPr lang="en-GB" dirty="0"/>
              <a:t>e.g. Madagascar island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C502F40-EA64-080D-3B93-EF261614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island&#10;&#10;Description automatically generated">
            <a:extLst>
              <a:ext uri="{FF2B5EF4-FFF2-40B4-BE49-F238E27FC236}">
                <a16:creationId xmlns:a16="http://schemas.microsoft.com/office/drawing/2014/main" id="{E6C85572-FABB-A21B-CF88-BB94204A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799"/>
            <a:ext cx="5937273" cy="3535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86ACA-4B6D-865F-83A9-50F5B034BF85}"/>
              </a:ext>
            </a:extLst>
          </p:cNvPr>
          <p:cNvSpPr txBox="1"/>
          <p:nvPr/>
        </p:nvSpPr>
        <p:spPr>
          <a:xfrm>
            <a:off x="8003093" y="2274254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Areas buffered around </a:t>
            </a:r>
          </a:p>
          <a:p>
            <a:pPr algn="ctr"/>
            <a:r>
              <a:rPr lang="en-GB" dirty="0"/>
              <a:t>occurrences</a:t>
            </a:r>
          </a:p>
        </p:txBody>
      </p:sp>
      <p:pic>
        <p:nvPicPr>
          <p:cNvPr id="12" name="Picture 11" descr="A map of the island&#10;&#10;Description automatically generated with medium confidence">
            <a:extLst>
              <a:ext uri="{FF2B5EF4-FFF2-40B4-BE49-F238E27FC236}">
                <a16:creationId xmlns:a16="http://schemas.microsoft.com/office/drawing/2014/main" id="{51373D30-3CE5-DD22-0822-8F2EB333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6" y="3098799"/>
            <a:ext cx="5937273" cy="35357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302E72-06A3-D51A-C93E-CDE84417A4C1}"/>
              </a:ext>
            </a:extLst>
          </p:cNvPr>
          <p:cNvCxnSpPr/>
          <p:nvPr/>
        </p:nvCxnSpPr>
        <p:spPr>
          <a:xfrm>
            <a:off x="5937273" y="2920585"/>
            <a:ext cx="0" cy="3713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8521-168A-BF99-15DB-6558B922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07F3E-A7E5-F0FD-DA5C-BB5009FD70C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DB324864-069E-BEBC-9DFD-B1BE7280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0F303EE3-7AFB-B939-C532-87A0201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3" y="2192892"/>
            <a:ext cx="5872749" cy="431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00BA5-0B63-92A6-9E98-24FA45515A5F}"/>
              </a:ext>
            </a:extLst>
          </p:cNvPr>
          <p:cNvSpPr txBox="1"/>
          <p:nvPr/>
        </p:nvSpPr>
        <p:spPr>
          <a:xfrm>
            <a:off x="6953693" y="2918847"/>
            <a:ext cx="433001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Background/pseudo-absences: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Produced by the user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Random/targeted/full background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Creates an issue when using evaluation metrics that are testing the ratios of: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negatives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3288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1CB1-72E5-B1EC-BB34-F8D99FC4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8B2665-4351-77A6-4B05-C3C8D4D02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2478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74B09-BF84-5E61-5D90-83DCD9F8E71D}"/>
              </a:ext>
            </a:extLst>
          </p:cNvPr>
          <p:cNvSpPr txBox="1"/>
          <p:nvPr/>
        </p:nvSpPr>
        <p:spPr>
          <a:xfrm>
            <a:off x="2148282" y="2052981"/>
            <a:ext cx="78954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“A Boyce index close to 1 indicates that the model's predictions are consistent with the presences’ distribution, while a value close to −1 indicates that the model predicts unsuitable areas where presences are more frequent. A value around zero means that the model is not different from a random model.”</a:t>
            </a:r>
          </a:p>
          <a:p>
            <a:pPr algn="r"/>
            <a:r>
              <a:rPr lang="en-GB" sz="1400" dirty="0">
                <a:solidFill>
                  <a:srgbClr val="000000"/>
                </a:solidFill>
              </a:rPr>
              <a:t>- Jimenez &amp; </a:t>
            </a:r>
            <a:r>
              <a:rPr lang="en-GB" sz="1400" dirty="0" err="1">
                <a:solidFill>
                  <a:srgbClr val="000000"/>
                </a:solidFill>
              </a:rPr>
              <a:t>Soberon</a:t>
            </a:r>
            <a:r>
              <a:rPr lang="en-GB" sz="1400" dirty="0">
                <a:solidFill>
                  <a:srgbClr val="000000"/>
                </a:solidFill>
              </a:rPr>
              <a:t> 2020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C7EB-D90F-1056-41EB-CB0683C872D0}"/>
              </a:ext>
            </a:extLst>
          </p:cNvPr>
          <p:cNvSpPr txBox="1"/>
          <p:nvPr/>
        </p:nvSpPr>
        <p:spPr>
          <a:xfrm>
            <a:off x="5816600" y="62839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https://doi.org/10.1111/2041-210X.13479</a:t>
            </a:r>
          </a:p>
          <a:p>
            <a:pPr algn="r"/>
            <a:r>
              <a:rPr lang="en-GB" sz="1400" dirty="0"/>
              <a:t>https://doi.org/10.1016/j.ecolmodel.2006.05.017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ECE22-2494-A295-0DAA-83242BB7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08" y="3430938"/>
            <a:ext cx="5489792" cy="28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A73AF1A6-098E-ED34-7519-99D96B78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5614-5785-DF3B-E994-F7F4B688F76F}"/>
              </a:ext>
            </a:extLst>
          </p:cNvPr>
          <p:cNvSpPr txBox="1"/>
          <p:nvPr/>
        </p:nvSpPr>
        <p:spPr>
          <a:xfrm>
            <a:off x="9286716" y="37315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E4B0B-5E47-26C6-7D99-8E4692859149}"/>
              </a:ext>
            </a:extLst>
          </p:cNvPr>
          <p:cNvSpPr txBox="1"/>
          <p:nvPr/>
        </p:nvSpPr>
        <p:spPr>
          <a:xfrm>
            <a:off x="9265298" y="4397722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Actual model (0.4-0.6)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608F3-B170-7740-85B8-4694BDEBF6BA}"/>
              </a:ext>
            </a:extLst>
          </p:cNvPr>
          <p:cNvSpPr txBox="1"/>
          <p:nvPr/>
        </p:nvSpPr>
        <p:spPr>
          <a:xfrm>
            <a:off x="9265298" y="5063852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3EE-D30B-FED5-7322-7168BCB8EF63}"/>
              </a:ext>
            </a:extLst>
          </p:cNvPr>
          <p:cNvSpPr txBox="1"/>
          <p:nvPr/>
        </p:nvSpPr>
        <p:spPr>
          <a:xfrm>
            <a:off x="866616" y="4120723"/>
            <a:ext cx="163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Worse than </a:t>
            </a:r>
          </a:p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54071-0A5F-C254-21B2-F049CE587AE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4933" y="3916258"/>
            <a:ext cx="1141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D83C-9E8F-8A07-8D1E-1E95E90F09C0}"/>
              </a:ext>
            </a:extLst>
          </p:cNvPr>
          <p:cNvCxnSpPr>
            <a:cxnSpLocks/>
          </p:cNvCxnSpPr>
          <p:nvPr/>
        </p:nvCxnSpPr>
        <p:spPr>
          <a:xfrm flipH="1">
            <a:off x="8382000" y="4582388"/>
            <a:ext cx="90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89505-731C-EE16-54A9-ECA991B2F7A5}"/>
              </a:ext>
            </a:extLst>
          </p:cNvPr>
          <p:cNvCxnSpPr>
            <a:cxnSpLocks/>
          </p:cNvCxnSpPr>
          <p:nvPr/>
        </p:nvCxnSpPr>
        <p:spPr>
          <a:xfrm flipH="1">
            <a:off x="7984067" y="5250439"/>
            <a:ext cx="1281231" cy="30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6EEB4-BC08-8749-93F5-851DBC3AC63B}"/>
              </a:ext>
            </a:extLst>
          </p:cNvPr>
          <p:cNvCxnSpPr>
            <a:cxnSpLocks/>
          </p:cNvCxnSpPr>
          <p:nvPr/>
        </p:nvCxnSpPr>
        <p:spPr>
          <a:xfrm>
            <a:off x="3725333" y="3666067"/>
            <a:ext cx="5109025" cy="22098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BB599E-AF33-30EE-7EF7-73B3258AB3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06360" y="4443889"/>
            <a:ext cx="298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00C0E2-D003-6775-8289-A5FF210CAF13}"/>
              </a:ext>
            </a:extLst>
          </p:cNvPr>
          <p:cNvSpPr txBox="1"/>
          <p:nvPr/>
        </p:nvSpPr>
        <p:spPr>
          <a:xfrm>
            <a:off x="10436855" y="2474893"/>
            <a:ext cx="13596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Spearman rank </a:t>
            </a:r>
          </a:p>
          <a:p>
            <a:pPr algn="ctr"/>
            <a:r>
              <a:rPr lang="en-GB" sz="1400" dirty="0"/>
              <a:t>correlation </a:t>
            </a:r>
          </a:p>
          <a:p>
            <a:pPr algn="ctr"/>
            <a:r>
              <a:rPr lang="en-GB" sz="1400" dirty="0"/>
              <a:t>coefficient: </a:t>
            </a:r>
          </a:p>
          <a:p>
            <a:pPr algn="ctr"/>
            <a:r>
              <a:rPr lang="en-GB" sz="1400" dirty="0"/>
              <a:t>-1 to 1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EE1825-34E6-86E8-43D7-9797466D2FAC}"/>
              </a:ext>
            </a:extLst>
          </p:cNvPr>
          <p:cNvCxnSpPr>
            <a:stCxn id="9" idx="3"/>
            <a:endCxn id="25" idx="2"/>
          </p:cNvCxnSpPr>
          <p:nvPr/>
        </p:nvCxnSpPr>
        <p:spPr>
          <a:xfrm flipH="1" flipV="1">
            <a:off x="11116689" y="3429000"/>
            <a:ext cx="543816" cy="1153388"/>
          </a:xfrm>
          <a:prstGeom prst="curvedConnector4">
            <a:avLst>
              <a:gd name="adj1" fmla="val -42036"/>
              <a:gd name="adj2" fmla="val 58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05F845A-4565-A7DB-6D45-339CB698C43D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0441301" y="1799504"/>
            <a:ext cx="200639" cy="11501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BD0-D04B-353F-64C2-6C86994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F988A4-EC01-4A85-D258-CD1B62B9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733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4F7D1879-0385-2EEF-D4E6-04AD5ED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map of the island&#10;&#10;Description automatically generated">
            <a:extLst>
              <a:ext uri="{FF2B5EF4-FFF2-40B4-BE49-F238E27FC236}">
                <a16:creationId xmlns:a16="http://schemas.microsoft.com/office/drawing/2014/main" id="{467304D3-7203-B8EC-8265-DBDFD40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/>
          <a:stretch/>
        </p:blipFill>
        <p:spPr>
          <a:xfrm>
            <a:off x="1049619" y="2274254"/>
            <a:ext cx="3278076" cy="43142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1A79FD-15B2-C8EB-4A87-925D7308F80E}"/>
              </a:ext>
            </a:extLst>
          </p:cNvPr>
          <p:cNvSpPr/>
          <p:nvPr/>
        </p:nvSpPr>
        <p:spPr>
          <a:xfrm>
            <a:off x="4784215" y="2820354"/>
            <a:ext cx="6637565" cy="83275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3000" dirty="0"/>
              <a:t>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D15B1-DCF9-A17C-424F-6751A0E6D99B}"/>
              </a:ext>
            </a:extLst>
          </p:cNvPr>
          <p:cNvSpPr/>
          <p:nvPr/>
        </p:nvSpPr>
        <p:spPr>
          <a:xfrm>
            <a:off x="4784215" y="3941242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337AE-0367-56C2-AAB9-475847CCBEE3}"/>
              </a:ext>
            </a:extLst>
          </p:cNvPr>
          <p:cNvSpPr/>
          <p:nvPr/>
        </p:nvSpPr>
        <p:spPr>
          <a:xfrm>
            <a:off x="9810353" y="394124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A4BA29-F00B-D711-0A6E-387A0D56F6A1}"/>
              </a:ext>
            </a:extLst>
          </p:cNvPr>
          <p:cNvSpPr/>
          <p:nvPr/>
        </p:nvSpPr>
        <p:spPr>
          <a:xfrm>
            <a:off x="6445649" y="4934224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FBB79-A5D2-B4D9-3B17-6C9035232C13}"/>
              </a:ext>
            </a:extLst>
          </p:cNvPr>
          <p:cNvSpPr/>
          <p:nvPr/>
        </p:nvSpPr>
        <p:spPr>
          <a:xfrm>
            <a:off x="4784215" y="493422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2048" name="Text Box 6">
            <a:extLst>
              <a:ext uri="{FF2B5EF4-FFF2-40B4-BE49-F238E27FC236}">
                <a16:creationId xmlns:a16="http://schemas.microsoft.com/office/drawing/2014/main" id="{BF9718B2-8BE1-45CC-B0F7-C02B44B9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68" y="5905068"/>
            <a:ext cx="31463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500" dirty="0">
                <a:latin typeface="Arial" panose="020B0604020202020204" pitchFamily="34" charset="0"/>
              </a:rPr>
              <a:t>Needs X repetitions</a:t>
            </a:r>
          </a:p>
        </p:txBody>
      </p:sp>
      <p:sp>
        <p:nvSpPr>
          <p:cNvPr id="2056" name="Left Brace 2055">
            <a:extLst>
              <a:ext uri="{FF2B5EF4-FFF2-40B4-BE49-F238E27FC236}">
                <a16:creationId xmlns:a16="http://schemas.microsoft.com/office/drawing/2014/main" id="{21C328EC-7E6C-CC51-7661-24AF1B662A74}"/>
              </a:ext>
            </a:extLst>
          </p:cNvPr>
          <p:cNvSpPr/>
          <p:nvPr/>
        </p:nvSpPr>
        <p:spPr>
          <a:xfrm flipH="1">
            <a:off x="3454399" y="2387600"/>
            <a:ext cx="1279807" cy="4076700"/>
          </a:xfrm>
          <a:prstGeom prst="leftBrace">
            <a:avLst>
              <a:gd name="adj1" fmla="val 8333"/>
              <a:gd name="adj2" fmla="val 2071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0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1168-C95B-DB42-3941-EF7D14F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323C6-C506-62A4-1B6C-86901E20D48F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BD202DBB-9057-16FF-830C-5E7B1D54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A2828-BEDE-921A-A511-35A84454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07" y="2533614"/>
            <a:ext cx="5171194" cy="36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6AC21D-A1EE-0A36-D249-8E6CC33A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2651800"/>
            <a:ext cx="4840274" cy="345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3556B-BD8B-314B-CC7B-36A988F9F363}"/>
              </a:ext>
            </a:extLst>
          </p:cNvPr>
          <p:cNvSpPr txBox="1"/>
          <p:nvPr/>
        </p:nvSpPr>
        <p:spPr>
          <a:xfrm>
            <a:off x="8299474" y="6310029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spatialsample.tidymodels.org</a:t>
            </a:r>
          </a:p>
        </p:txBody>
      </p:sp>
    </p:spTree>
    <p:extLst>
      <p:ext uri="{BB962C8B-B14F-4D97-AF65-F5344CB8AC3E}">
        <p14:creationId xmlns:p14="http://schemas.microsoft.com/office/powerpoint/2010/main" val="266744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FB82-0363-5C0C-9437-2F7A9A3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28ABA-3A64-DC1F-451D-25334B33D33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B9D663C-B564-105D-77EC-7FE9621C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island with colorful dots&#10;&#10;Description automatically generated">
            <a:extLst>
              <a:ext uri="{FF2B5EF4-FFF2-40B4-BE49-F238E27FC236}">
                <a16:creationId xmlns:a16="http://schemas.microsoft.com/office/drawing/2014/main" id="{913F6036-EE6F-E013-856C-053F5689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2068992"/>
            <a:ext cx="6858232" cy="4572154"/>
          </a:xfrm>
          <a:prstGeom prst="rect">
            <a:avLst/>
          </a:prstGeom>
        </p:spPr>
      </p:pic>
      <p:pic>
        <p:nvPicPr>
          <p:cNvPr id="10" name="Picture 9" descr="A map of a country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A66EF0B2-AF94-53F2-3B1C-493E9AD0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16" y="2068992"/>
            <a:ext cx="6858232" cy="457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D5652-8135-53C5-246B-9C1C95928ECA}"/>
              </a:ext>
            </a:extLst>
          </p:cNvPr>
          <p:cNvSpPr txBox="1"/>
          <p:nvPr/>
        </p:nvSpPr>
        <p:spPr>
          <a:xfrm>
            <a:off x="7495114" y="3603229"/>
            <a:ext cx="401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spatialsample</a:t>
            </a:r>
            <a:r>
              <a:rPr lang="en-GB" dirty="0"/>
              <a:t>::</a:t>
            </a:r>
            <a:r>
              <a:rPr lang="en-GB" dirty="0" err="1"/>
              <a:t>spatial_clustering_cv</a:t>
            </a:r>
            <a:r>
              <a:rPr lang="en-GB" dirty="0"/>
              <a:t>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F70CD-3E5D-CE24-9797-9B70EC18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4425235"/>
            <a:ext cx="4173307" cy="10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AB49-934C-AB69-211D-90E3E17D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B7182-07C3-9233-985C-AABC318B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8577"/>
              </p:ext>
            </p:extLst>
          </p:nvPr>
        </p:nvGraphicFramePr>
        <p:xfrm>
          <a:off x="747823" y="602934"/>
          <a:ext cx="10696353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 Effects of extrapolation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Predicting beyond the known spatial or environmental range of a species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Reduce study region;</a:t>
                      </a:r>
                    </a:p>
                    <a:p>
                      <a:r>
                        <a:rPr lang="en-GB" dirty="0"/>
                        <a:t>Calculate degree of environmental novelty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10. Comparing outputs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Assumptions of species equilibrium risks faulty comparisons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 outputs carefully; </a:t>
                      </a:r>
                    </a:p>
                    <a:p>
                      <a:r>
                        <a:rPr lang="en-GB" dirty="0"/>
                        <a:t>Maintain similar pipeline if comparing species predictions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35863"/>
                  </a:ext>
                </a:extLst>
              </a:tr>
            </a:tbl>
          </a:graphicData>
        </a:graphic>
      </p:graphicFrame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035232EB-5FBA-9266-30F2-7EE88F83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C9FB-06BE-1A09-78A3-F7B22A1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1" y="3248829"/>
            <a:ext cx="6814137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3E976-7D2C-256B-653E-B57610E6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1817056"/>
            <a:ext cx="6097772" cy="383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5703B-A5B5-ADB2-6E71-4273CE8CDECC}"/>
              </a:ext>
            </a:extLst>
          </p:cNvPr>
          <p:cNvSpPr txBox="1"/>
          <p:nvPr/>
        </p:nvSpPr>
        <p:spPr>
          <a:xfrm>
            <a:off x="1183758" y="861528"/>
            <a:ext cx="9824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</a:t>
            </a:r>
            <a:r>
              <a:rPr lang="en-GB" b="0" dirty="0">
                <a:solidFill>
                  <a:srgbClr val="1F1F1F"/>
                </a:solidFill>
                <a:effectLst/>
              </a:rPr>
              <a:t>These models [species distribution models] aim to define the </a:t>
            </a:r>
            <a:r>
              <a:rPr lang="en-GB" b="1" dirty="0">
                <a:solidFill>
                  <a:schemeClr val="accent2"/>
                </a:solidFill>
                <a:effectLst/>
              </a:rPr>
              <a:t>species–environment relation </a:t>
            </a:r>
            <a:r>
              <a:rPr lang="en-GB" b="0" dirty="0">
                <a:solidFill>
                  <a:srgbClr val="1F1F1F"/>
                </a:solidFill>
                <a:effectLst/>
              </a:rPr>
              <a:t>and from this, </a:t>
            </a:r>
            <a:r>
              <a:rPr lang="en-GB" b="1" dirty="0">
                <a:solidFill>
                  <a:schemeClr val="accent2"/>
                </a:solidFill>
                <a:effectLst/>
              </a:rPr>
              <a:t>estimate the species’ geographical distribution</a:t>
            </a:r>
            <a:r>
              <a:rPr lang="en-GB" b="0" dirty="0">
                <a:solidFill>
                  <a:srgbClr val="1F1F1F"/>
                </a:solidFill>
                <a:effectLst/>
              </a:rPr>
              <a:t>.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Gobeyn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 et al. 2019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FEDE-5875-AE8F-0EBB-9F48A1EDEFEE}"/>
              </a:ext>
            </a:extLst>
          </p:cNvPr>
          <p:cNvSpPr txBox="1"/>
          <p:nvPr/>
        </p:nvSpPr>
        <p:spPr>
          <a:xfrm>
            <a:off x="5814828" y="6435856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https://doi.org/10.1016/j.ecolmodel.2018.11.013</a:t>
            </a:r>
          </a:p>
        </p:txBody>
      </p:sp>
    </p:spTree>
    <p:extLst>
      <p:ext uri="{BB962C8B-B14F-4D97-AF65-F5344CB8AC3E}">
        <p14:creationId xmlns:p14="http://schemas.microsoft.com/office/powerpoint/2010/main" val="222939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ABD55-9611-9884-873E-F351EA83746C}"/>
              </a:ext>
            </a:extLst>
          </p:cNvPr>
          <p:cNvCxnSpPr>
            <a:cxnSpLocks/>
          </p:cNvCxnSpPr>
          <p:nvPr/>
        </p:nvCxnSpPr>
        <p:spPr>
          <a:xfrm>
            <a:off x="1119962" y="4797772"/>
            <a:ext cx="489661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1D726-371D-C522-24AC-7F362D55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65125"/>
            <a:ext cx="9956800" cy="1325563"/>
          </a:xfrm>
        </p:spPr>
        <p:txBody>
          <a:bodyPr/>
          <a:lstStyle/>
          <a:p>
            <a:r>
              <a:rPr lang="en-GB" dirty="0"/>
              <a:t>Full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61BE2-2091-7D0C-C7AF-C8DA4A6A4B93}"/>
              </a:ext>
            </a:extLst>
          </p:cNvPr>
          <p:cNvSpPr/>
          <p:nvPr/>
        </p:nvSpPr>
        <p:spPr>
          <a:xfrm>
            <a:off x="1397000" y="2345344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Download raw GBIF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4B7087-9C30-6755-7871-44C438BB7803}"/>
              </a:ext>
            </a:extLst>
          </p:cNvPr>
          <p:cNvSpPr/>
          <p:nvPr/>
        </p:nvSpPr>
        <p:spPr>
          <a:xfrm>
            <a:off x="38481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Clean &amp; thin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B5996-9BA5-6807-8518-F8C7294B70F8}"/>
              </a:ext>
            </a:extLst>
          </p:cNvPr>
          <p:cNvSpPr/>
          <p:nvPr/>
        </p:nvSpPr>
        <p:spPr>
          <a:xfrm>
            <a:off x="62992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environmental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9AB2F-4E6E-ACAA-F53D-DACB373995E5}"/>
              </a:ext>
            </a:extLst>
          </p:cNvPr>
          <p:cNvSpPr/>
          <p:nvPr/>
        </p:nvSpPr>
        <p:spPr>
          <a:xfrm>
            <a:off x="87503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Generate pseudo-absences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4D76C-FF40-27E7-04D1-89C92915D083}"/>
              </a:ext>
            </a:extLst>
          </p:cNvPr>
          <p:cNvSpPr/>
          <p:nvPr/>
        </p:nvSpPr>
        <p:spPr>
          <a:xfrm>
            <a:off x="1397000" y="3680857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Spatial cross-validation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10ED7-01AA-9879-E63D-0AB5E2095B32}"/>
              </a:ext>
            </a:extLst>
          </p:cNvPr>
          <p:cNvSpPr/>
          <p:nvPr/>
        </p:nvSpPr>
        <p:spPr>
          <a:xfrm>
            <a:off x="3848100" y="3680857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Tune hyper-parameters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D5F9C-5656-70BC-E56E-9F28F951B20C}"/>
              </a:ext>
            </a:extLst>
          </p:cNvPr>
          <p:cNvSpPr/>
          <p:nvPr/>
        </p:nvSpPr>
        <p:spPr>
          <a:xfrm>
            <a:off x="6191399" y="3526950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9FB727-A3EC-CED6-C487-FAA73B03BC0E}"/>
              </a:ext>
            </a:extLst>
          </p:cNvPr>
          <p:cNvSpPr/>
          <p:nvPr/>
        </p:nvSpPr>
        <p:spPr>
          <a:xfrm>
            <a:off x="8750300" y="3680857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habitat suitability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3ABE7B-79EB-206C-904C-4101FBEE80B5}"/>
              </a:ext>
            </a:extLst>
          </p:cNvPr>
          <p:cNvSpPr/>
          <p:nvPr/>
        </p:nvSpPr>
        <p:spPr>
          <a:xfrm>
            <a:off x="13970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Threshold probability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63024-E078-3AA1-6AD8-8CB880355BF9}"/>
              </a:ext>
            </a:extLst>
          </p:cNvPr>
          <p:cNvSpPr/>
          <p:nvPr/>
        </p:nvSpPr>
        <p:spPr>
          <a:xfrm>
            <a:off x="38481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Variable importance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05572-35F1-9B64-AA03-7322DD2D8C6D}"/>
              </a:ext>
            </a:extLst>
          </p:cNvPr>
          <p:cNvSpPr/>
          <p:nvPr/>
        </p:nvSpPr>
        <p:spPr>
          <a:xfrm>
            <a:off x="62992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curves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54ECEE-6F8E-54AD-64C0-899AFA2ABE6B}"/>
              </a:ext>
            </a:extLst>
          </p:cNvPr>
          <p:cNvSpPr/>
          <p:nvPr/>
        </p:nvSpPr>
        <p:spPr>
          <a:xfrm>
            <a:off x="8750300" y="5000286"/>
            <a:ext cx="1981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Protected area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9D546F-5F03-DD35-742C-43D626FCEE3E}"/>
              </a:ext>
            </a:extLst>
          </p:cNvPr>
          <p:cNvSpPr/>
          <p:nvPr/>
        </p:nvSpPr>
        <p:spPr>
          <a:xfrm>
            <a:off x="6798912" y="153921"/>
            <a:ext cx="1646588" cy="7599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gathering &amp; processing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B86139-E69C-E05A-F761-370E3D30415B}"/>
              </a:ext>
            </a:extLst>
          </p:cNvPr>
          <p:cNvSpPr/>
          <p:nvPr/>
        </p:nvSpPr>
        <p:spPr>
          <a:xfrm>
            <a:off x="6464300" y="3883372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136EE4-A68D-8410-4F23-BD17DD3155D3}"/>
              </a:ext>
            </a:extLst>
          </p:cNvPr>
          <p:cNvSpPr/>
          <p:nvPr/>
        </p:nvSpPr>
        <p:spPr>
          <a:xfrm>
            <a:off x="6798912" y="992939"/>
            <a:ext cx="1646588" cy="7599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7A168-9E1F-3D01-47A6-04BBE5B0ED06}"/>
              </a:ext>
            </a:extLst>
          </p:cNvPr>
          <p:cNvSpPr/>
          <p:nvPr/>
        </p:nvSpPr>
        <p:spPr>
          <a:xfrm>
            <a:off x="8487735" y="156583"/>
            <a:ext cx="1646588" cy="7599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604E0A-6D66-86DE-32B9-563C27D03039}"/>
              </a:ext>
            </a:extLst>
          </p:cNvPr>
          <p:cNvSpPr/>
          <p:nvPr/>
        </p:nvSpPr>
        <p:spPr>
          <a:xfrm>
            <a:off x="8487735" y="993573"/>
            <a:ext cx="1646588" cy="7599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interpretation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B2344A-CFDF-A237-BA3F-C31FAB3EC0FA}"/>
              </a:ext>
            </a:extLst>
          </p:cNvPr>
          <p:cNvSpPr/>
          <p:nvPr/>
        </p:nvSpPr>
        <p:spPr>
          <a:xfrm>
            <a:off x="10174315" y="563496"/>
            <a:ext cx="1646588" cy="7599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09F521-7AF5-EE70-F556-B1F8FFF2B08B}"/>
              </a:ext>
            </a:extLst>
          </p:cNvPr>
          <p:cNvCxnSpPr/>
          <p:nvPr/>
        </p:nvCxnSpPr>
        <p:spPr>
          <a:xfrm>
            <a:off x="1119962" y="6127602"/>
            <a:ext cx="977132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9154AB-2041-DE57-0FAE-4331B79436EA}"/>
              </a:ext>
            </a:extLst>
          </p:cNvPr>
          <p:cNvCxnSpPr>
            <a:cxnSpLocks/>
          </p:cNvCxnSpPr>
          <p:nvPr/>
        </p:nvCxnSpPr>
        <p:spPr>
          <a:xfrm flipV="1">
            <a:off x="1119962" y="4797772"/>
            <a:ext cx="0" cy="132983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40220-A0CE-3600-AA6F-CF7A69C04764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0" cy="1348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5030C3-AC90-19AE-91C0-306621E0FB80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4817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FDD15-93ED-58F1-0A83-3C265AA883DA}"/>
              </a:ext>
            </a:extLst>
          </p:cNvPr>
          <p:cNvCxnSpPr>
            <a:cxnSpLocks/>
          </p:cNvCxnSpPr>
          <p:nvPr/>
        </p:nvCxnSpPr>
        <p:spPr>
          <a:xfrm>
            <a:off x="10891283" y="3449000"/>
            <a:ext cx="0" cy="267860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C94FFA-C0E2-7CC3-DD3E-25A78D9B4941}"/>
              </a:ext>
            </a:extLst>
          </p:cNvPr>
          <p:cNvSpPr txBox="1"/>
          <p:nvPr/>
        </p:nvSpPr>
        <p:spPr>
          <a:xfrm>
            <a:off x="1127051" y="1824887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methods</a:t>
            </a:r>
            <a:r>
              <a:rPr lang="en-GB" dirty="0">
                <a:solidFill>
                  <a:srgbClr val="FF0000"/>
                </a:solidFill>
              </a:rPr>
              <a:t> (report all steps)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01072-5630-C6F2-BCDF-1C2D88F25092}"/>
              </a:ext>
            </a:extLst>
          </p:cNvPr>
          <p:cNvSpPr txBox="1"/>
          <p:nvPr/>
        </p:nvSpPr>
        <p:spPr>
          <a:xfrm>
            <a:off x="7181999" y="6095751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results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(report these values, figures, tables)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D10CDC-AED9-9916-D1B4-2B79B464DAA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78200" y="2801385"/>
            <a:ext cx="469900" cy="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EB457C-8C3A-A0C3-7CE0-4B0C05DE21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293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DBE5BB-BF4C-EDC2-DC43-1023772747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04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E445-5580-AFDF-5D5F-B557049B2E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78200" y="4138057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68FE13-A4A3-2509-35DF-32BE287674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29300" y="4138057"/>
            <a:ext cx="372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AF6973-1922-4B6B-5545-A572EDA2E0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45500" y="41380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9C244D-02A7-A104-8DF2-58E1FD0116B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3782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4B316B-234E-885D-E261-209367B6C2B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293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98A597-3F97-494D-A06C-FAC7B7DCEF7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2804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FF2E41-0AC2-2433-3FF3-1132F3D2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64"/>
          <a:stretch>
            <a:fillRect/>
          </a:stretch>
        </p:blipFill>
        <p:spPr>
          <a:xfrm>
            <a:off x="1519196" y="2179241"/>
            <a:ext cx="9153605" cy="4444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951C7-8DF1-CB9A-FC59-3758CDE6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– download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62E89-8AC4-CE22-217C-EC457780A58E}"/>
              </a:ext>
            </a:extLst>
          </p:cNvPr>
          <p:cNvSpPr txBox="1"/>
          <p:nvPr/>
        </p:nvSpPr>
        <p:spPr>
          <a:xfrm>
            <a:off x="3569378" y="1690688"/>
            <a:ext cx="50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github.com/jdmwhite/2025_MSc_Spatial_Course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13904-2283-1F17-8FA3-2BF76CFBF2D0}"/>
              </a:ext>
            </a:extLst>
          </p:cNvPr>
          <p:cNvSpPr/>
          <p:nvPr/>
        </p:nvSpPr>
        <p:spPr>
          <a:xfrm>
            <a:off x="7209512" y="3402417"/>
            <a:ext cx="978196" cy="40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C7CD6-A750-4E24-A8D7-831FFCE5EAEB}"/>
              </a:ext>
            </a:extLst>
          </p:cNvPr>
          <p:cNvSpPr/>
          <p:nvPr/>
        </p:nvSpPr>
        <p:spPr>
          <a:xfrm>
            <a:off x="5111496" y="5468112"/>
            <a:ext cx="3076212" cy="530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661DFE-6FDF-802C-1D8B-2985FF80C2C9}"/>
              </a:ext>
            </a:extLst>
          </p:cNvPr>
          <p:cNvSpPr/>
          <p:nvPr/>
        </p:nvSpPr>
        <p:spPr>
          <a:xfrm>
            <a:off x="8119701" y="3352975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C663A1-6ACC-C80B-6DB2-33A6CFF6DFE8}"/>
              </a:ext>
            </a:extLst>
          </p:cNvPr>
          <p:cNvSpPr/>
          <p:nvPr/>
        </p:nvSpPr>
        <p:spPr>
          <a:xfrm>
            <a:off x="4860036" y="5866224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4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C2912FFA-CD2F-D545-A509-104F3DD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5" y="1777999"/>
            <a:ext cx="4512049" cy="46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6AD4-E8F2-D843-A48E-095BBBC03838}"/>
              </a:ext>
            </a:extLst>
          </p:cNvPr>
          <p:cNvSpPr txBox="1"/>
          <p:nvPr/>
        </p:nvSpPr>
        <p:spPr>
          <a:xfrm>
            <a:off x="1183758" y="518628"/>
            <a:ext cx="9824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“Although the field [SDMs] has progressed rapidly regarding theory and implementation,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key assumptions are still frequently violated</a:t>
            </a:r>
            <a:r>
              <a:rPr lang="en-GB" b="0" i="0" dirty="0">
                <a:solidFill>
                  <a:schemeClr val="accent2"/>
                </a:solidFill>
                <a:effectLst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and recommendations inadvertently overlooked. This leads to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poor models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being published and used in real-world applications.”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Soley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-Guardia et al. 2024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4872-4C2F-1BA2-5D7C-82B3B4111D17}"/>
              </a:ext>
            </a:extLst>
          </p:cNvPr>
          <p:cNvSpPr txBox="1"/>
          <p:nvPr/>
        </p:nvSpPr>
        <p:spPr>
          <a:xfrm>
            <a:off x="58166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https://doi.org/10.1111/ecog.06852</a:t>
            </a:r>
          </a:p>
        </p:txBody>
      </p:sp>
    </p:spTree>
    <p:extLst>
      <p:ext uri="{BB962C8B-B14F-4D97-AF65-F5344CB8AC3E}">
        <p14:creationId xmlns:p14="http://schemas.microsoft.com/office/powerpoint/2010/main" val="1782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F41A4E-073C-9BAD-648A-553603607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536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7358CF3C-83E6-4DCF-B844-6A6334E4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madagascar with green and black dots&#10;&#10;Description automatically generated">
            <a:extLst>
              <a:ext uri="{FF2B5EF4-FFF2-40B4-BE49-F238E27FC236}">
                <a16:creationId xmlns:a16="http://schemas.microsoft.com/office/drawing/2014/main" id="{C6DC0A6F-028B-B855-61CC-CFCD446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0" y="1612720"/>
            <a:ext cx="6691456" cy="491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E993D-4ACC-9D0E-DBBC-A06B34B5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5A45F7-C1F8-3F5C-B5E7-EF70A0945A76}"/>
              </a:ext>
            </a:extLst>
          </p:cNvPr>
          <p:cNvSpPr/>
          <p:nvPr/>
        </p:nvSpPr>
        <p:spPr>
          <a:xfrm>
            <a:off x="5816009" y="2054739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05979-D2CA-A018-E649-11F263304160}"/>
              </a:ext>
            </a:extLst>
          </p:cNvPr>
          <p:cNvSpPr/>
          <p:nvPr/>
        </p:nvSpPr>
        <p:spPr>
          <a:xfrm>
            <a:off x="6764539" y="3726324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B1A84-2D98-6BAF-0C29-65B077177DA9}"/>
              </a:ext>
            </a:extLst>
          </p:cNvPr>
          <p:cNvSpPr/>
          <p:nvPr/>
        </p:nvSpPr>
        <p:spPr>
          <a:xfrm>
            <a:off x="8133907" y="1612720"/>
            <a:ext cx="2636874" cy="5021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1083-0C3E-95D9-277D-AE531DCC5DCF}"/>
              </a:ext>
            </a:extLst>
          </p:cNvPr>
          <p:cNvSpPr/>
          <p:nvPr/>
        </p:nvSpPr>
        <p:spPr>
          <a:xfrm>
            <a:off x="7460973" y="2995726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4CEC-FAE3-2E82-89C2-5A6FF802B497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3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BDDF-49FA-49D9-5D5D-E1E65452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11B2F-794C-EEFC-9FB3-A409504816FA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09166DF2-3FDA-2180-88BE-2AD79977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36FFE-0B2E-8895-6B4E-0866B1B0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28AB-7A14-6140-436E-CA36DA0D42BA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  <p:pic>
        <p:nvPicPr>
          <p:cNvPr id="2" name="Picture 1" descr="A graph with a blue dot and a red line&#10;&#10;Description automatically generated with medium confidence">
            <a:extLst>
              <a:ext uri="{FF2B5EF4-FFF2-40B4-BE49-F238E27FC236}">
                <a16:creationId xmlns:a16="http://schemas.microsoft.com/office/drawing/2014/main" id="{CA874D37-EE22-B00E-9803-9A83B2641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5" y="3041532"/>
            <a:ext cx="5800802" cy="28196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BC634-ED4E-4BA7-5E00-D112F668B56F}"/>
              </a:ext>
            </a:extLst>
          </p:cNvPr>
          <p:cNvSpPr txBox="1">
            <a:spLocks/>
          </p:cNvSpPr>
          <p:nvPr/>
        </p:nvSpPr>
        <p:spPr>
          <a:xfrm>
            <a:off x="7119995" y="2205830"/>
            <a:ext cx="3802005" cy="83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+mn-lt"/>
                <a:cs typeface="Segoe UI" panose="020B0502040204020203" pitchFamily="34" charset="0"/>
              </a:rPr>
              <a:t>All available GBIF + BIEN occurrence records for Madagascar (as of end 2022)</a:t>
            </a:r>
          </a:p>
        </p:txBody>
      </p:sp>
    </p:spTree>
    <p:extLst>
      <p:ext uri="{BB962C8B-B14F-4D97-AF65-F5344CB8AC3E}">
        <p14:creationId xmlns:p14="http://schemas.microsoft.com/office/powerpoint/2010/main" val="2970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4C4A-E5DD-E7E1-774A-D0A40117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354405-7BF8-C64A-BD90-B4E903F5980E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9506A54-4F09-DF67-7F46-8E06035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337C134-E851-D7FA-9B18-32E16411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53" y="2176646"/>
            <a:ext cx="2743293" cy="3932053"/>
          </a:xfrm>
          <a:prstGeom prst="rect">
            <a:avLst/>
          </a:prstGeom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5B292A18-4204-1883-B6E1-863F0115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53" y="2176647"/>
            <a:ext cx="2743293" cy="3932053"/>
          </a:xfrm>
          <a:prstGeom prst="rect">
            <a:avLst/>
          </a:prstGeom>
        </p:spPr>
      </p:pic>
      <p:pic>
        <p:nvPicPr>
          <p:cNvPr id="6" name="Picture 5" descr="A map of the island with lights&#10;&#10;Description automatically generated">
            <a:extLst>
              <a:ext uri="{FF2B5EF4-FFF2-40B4-BE49-F238E27FC236}">
                <a16:creationId xmlns:a16="http://schemas.microsoft.com/office/drawing/2014/main" id="{DA8F6EA9-F182-4E19-72C2-3B0BEC851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4" y="2176647"/>
            <a:ext cx="2743293" cy="393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B4E7-EBB3-DB9A-4A8E-CE2FDEA17F5D}"/>
              </a:ext>
            </a:extLst>
          </p:cNvPr>
          <p:cNvSpPr txBox="1"/>
          <p:nvPr/>
        </p:nvSpPr>
        <p:spPr>
          <a:xfrm>
            <a:off x="10109788" y="3783973"/>
            <a:ext cx="162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Tourism</a:t>
            </a:r>
          </a:p>
          <a:p>
            <a:r>
              <a:rPr lang="en-GB" dirty="0">
                <a:solidFill>
                  <a:srgbClr val="FF0000"/>
                </a:solidFill>
              </a:rPr>
              <a:t>National Parks</a:t>
            </a:r>
          </a:p>
          <a:p>
            <a:r>
              <a:rPr lang="en-GB" dirty="0">
                <a:solidFill>
                  <a:srgbClr val="FF0000"/>
                </a:solidFill>
              </a:rPr>
              <a:t>Close to cities</a:t>
            </a:r>
          </a:p>
          <a:p>
            <a:r>
              <a:rPr lang="en-GB" dirty="0">
                <a:solidFill>
                  <a:srgbClr val="FF0000"/>
                </a:solidFill>
              </a:rPr>
              <a:t>Roads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1BB47-B30C-B075-A066-646034273D23}"/>
              </a:ext>
            </a:extLst>
          </p:cNvPr>
          <p:cNvCxnSpPr>
            <a:endCxn id="9" idx="1"/>
          </p:cNvCxnSpPr>
          <p:nvPr/>
        </p:nvCxnSpPr>
        <p:spPr>
          <a:xfrm>
            <a:off x="9484242" y="4384137"/>
            <a:ext cx="6255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A6E29-AF7B-CFBD-6199-9CBC2DE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6EE8A-4039-B404-770C-8F4802640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317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0F73B2B-9E4A-BADD-6B54-C84EC759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graph showing a map of the island&#10;&#10;Description automatically generated">
            <a:extLst>
              <a:ext uri="{FF2B5EF4-FFF2-40B4-BE49-F238E27FC236}">
                <a16:creationId xmlns:a16="http://schemas.microsoft.com/office/drawing/2014/main" id="{8F5616B0-EB5A-2073-AAC4-809AFABA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2511795"/>
            <a:ext cx="4501281" cy="330672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5EFA9C-B935-6DE7-50EF-B5ED70A7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9" y="1689170"/>
            <a:ext cx="6740877" cy="4951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F3AC8-EC87-B5ED-CB99-0713646EACC0}"/>
              </a:ext>
            </a:extLst>
          </p:cNvPr>
          <p:cNvSpPr/>
          <p:nvPr/>
        </p:nvSpPr>
        <p:spPr>
          <a:xfrm>
            <a:off x="2743199" y="4902199"/>
            <a:ext cx="228600" cy="27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CA12F-6955-03D4-72FA-10837E344540}"/>
              </a:ext>
            </a:extLst>
          </p:cNvPr>
          <p:cNvCxnSpPr/>
          <p:nvPr/>
        </p:nvCxnSpPr>
        <p:spPr>
          <a:xfrm flipV="1">
            <a:off x="2971799" y="2589196"/>
            <a:ext cx="2100715" cy="2313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8108C-8C7D-5DE7-68EC-278A2CD97221}"/>
              </a:ext>
            </a:extLst>
          </p:cNvPr>
          <p:cNvCxnSpPr>
            <a:cxnSpLocks/>
          </p:cNvCxnSpPr>
          <p:nvPr/>
        </p:nvCxnSpPr>
        <p:spPr>
          <a:xfrm>
            <a:off x="2971799" y="5168830"/>
            <a:ext cx="2100715" cy="649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61E28BB-2FC0-CB92-9676-D134DEBEF1A0}"/>
              </a:ext>
            </a:extLst>
          </p:cNvPr>
          <p:cNvSpPr/>
          <p:nvPr/>
        </p:nvSpPr>
        <p:spPr>
          <a:xfrm>
            <a:off x="5404883" y="2391623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69FB0-BC82-F64C-F32F-5EDB3DD6696A}"/>
              </a:ext>
            </a:extLst>
          </p:cNvPr>
          <p:cNvSpPr/>
          <p:nvPr/>
        </p:nvSpPr>
        <p:spPr>
          <a:xfrm>
            <a:off x="6050741" y="3716822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77412-83D8-8FBA-2019-E1C3468DB943}"/>
              </a:ext>
            </a:extLst>
          </p:cNvPr>
          <p:cNvSpPr txBox="1"/>
          <p:nvPr/>
        </p:nvSpPr>
        <p:spPr>
          <a:xfrm>
            <a:off x="863326" y="1797907"/>
            <a:ext cx="983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thin_by_cell</a:t>
            </a:r>
            <a:r>
              <a:rPr lang="en-GB" dirty="0"/>
              <a:t>(); 1 record per grid cell, to avoid oversampling the same location/information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0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819B-6657-6CD7-0337-3B3E2C8F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27A9A-6DF9-6DD1-2B88-14C400EB6365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62140D2-B7F1-252E-EAB3-DF0AA9DD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724D52B-F46F-3F7F-4D9C-D4670A5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3" y="1921194"/>
            <a:ext cx="4787900" cy="3590925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7F355-1315-C701-CA33-5A4823B7CD04}"/>
              </a:ext>
            </a:extLst>
          </p:cNvPr>
          <p:cNvSpPr txBox="1"/>
          <p:nvPr/>
        </p:nvSpPr>
        <p:spPr>
          <a:xfrm>
            <a:off x="2314578" y="5898199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Bauhinia madagascariensis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5A1E6-CD96-43B0-D479-22D7594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347"/>
              </p:ext>
            </p:extLst>
          </p:nvPr>
        </p:nvGraphicFramePr>
        <p:xfrm>
          <a:off x="7384806" y="3160396"/>
          <a:ext cx="28259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94">
                  <a:extLst>
                    <a:ext uri="{9D8B030D-6E8A-4147-A177-3AD203B41FA5}">
                      <a16:colId xmlns:a16="http://schemas.microsoft.com/office/drawing/2014/main" val="3593324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770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Raw GBIF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310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277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 &amp; thinned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126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0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94FC-31E9-C018-DAB6-CE77AA9D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D1F3C-8AAC-3996-12CA-92666EC5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4239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</a:t>
                      </a:r>
                      <a:r>
                        <a:rPr lang="en-GB" dirty="0" err="1"/>
                        <a:t>Spatio</a:t>
                      </a:r>
                      <a:r>
                        <a:rPr lang="en-GB" dirty="0"/>
                        <a:t>-temporal inconsistencies in environmental vars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Erroneous direct/indirect correlations (e.g. elevation relationships differ with latitude)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Carefully select variables and occurrence records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F76E900C-9CD1-59FD-8440-B244C02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F08BE-6A9F-F3BA-A757-AAC5209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" y="3429000"/>
            <a:ext cx="5480589" cy="159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number of years&#10;&#10;Description automatically generated">
            <a:extLst>
              <a:ext uri="{FF2B5EF4-FFF2-40B4-BE49-F238E27FC236}">
                <a16:creationId xmlns:a16="http://schemas.microsoft.com/office/drawing/2014/main" id="{4AFFA338-84E3-B52C-B3B3-004539104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2" y="2508447"/>
            <a:ext cx="5100084" cy="374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2E81D8-4F2C-7B1C-56FF-5C43D1B009A1}"/>
              </a:ext>
            </a:extLst>
          </p:cNvPr>
          <p:cNvSpPr/>
          <p:nvPr/>
        </p:nvSpPr>
        <p:spPr>
          <a:xfrm>
            <a:off x="8965111" y="2974206"/>
            <a:ext cx="1251284" cy="270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BBAD-5A38-7CD0-02FB-26B1C1D2FA9D}"/>
              </a:ext>
            </a:extLst>
          </p:cNvPr>
          <p:cNvSpPr/>
          <p:nvPr/>
        </p:nvSpPr>
        <p:spPr>
          <a:xfrm>
            <a:off x="3194690" y="4482047"/>
            <a:ext cx="702733" cy="38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5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10397</TotalTime>
  <Words>925</Words>
  <Application>Microsoft Office PowerPoint</Application>
  <PresentationFormat>Widescreen</PresentationFormat>
  <Paragraphs>195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BIO789P Biodiversity Survey &amp;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workflow</vt:lpstr>
      <vt:lpstr>Practical – download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White 2</dc:creator>
  <cp:lastModifiedBy>Joseph White 2</cp:lastModifiedBy>
  <cp:revision>2</cp:revision>
  <dcterms:created xsi:type="dcterms:W3CDTF">2024-09-29T11:45:00Z</dcterms:created>
  <dcterms:modified xsi:type="dcterms:W3CDTF">2025-11-21T11:31:24Z</dcterms:modified>
</cp:coreProperties>
</file>